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7" autoAdjust="0"/>
    <p:restoredTop sz="94660"/>
  </p:normalViewPr>
  <p:slideViewPr>
    <p:cSldViewPr snapToGrid="0">
      <p:cViewPr>
        <p:scale>
          <a:sx n="150" d="100"/>
          <a:sy n="150" d="100"/>
        </p:scale>
        <p:origin x="288" y="-47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4FFC-CD51-42AE-9017-059BB6E145C7}" type="datetimeFigureOut">
              <a:rPr kumimoji="1" lang="ja-JP" altLang="en-US" smtClean="0"/>
              <a:t>2020/9/30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1CB1-4757-40E5-85E4-A2069DBD2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29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4FFC-CD51-42AE-9017-059BB6E145C7}" type="datetimeFigureOut">
              <a:rPr kumimoji="1" lang="ja-JP" altLang="en-US" smtClean="0"/>
              <a:t>2020/9/30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1CB1-4757-40E5-85E4-A2069DBD2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4472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4FFC-CD51-42AE-9017-059BB6E145C7}" type="datetimeFigureOut">
              <a:rPr kumimoji="1" lang="ja-JP" altLang="en-US" smtClean="0"/>
              <a:t>2020/9/30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1CB1-4757-40E5-85E4-A2069DBD2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7980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4FFC-CD51-42AE-9017-059BB6E145C7}" type="datetimeFigureOut">
              <a:rPr kumimoji="1" lang="ja-JP" altLang="en-US" smtClean="0"/>
              <a:t>2020/9/30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1CB1-4757-40E5-85E4-A2069DBD2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7649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4FFC-CD51-42AE-9017-059BB6E145C7}" type="datetimeFigureOut">
              <a:rPr kumimoji="1" lang="ja-JP" altLang="en-US" smtClean="0"/>
              <a:t>2020/9/30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1CB1-4757-40E5-85E4-A2069DBD2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3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4FFC-CD51-42AE-9017-059BB6E145C7}" type="datetimeFigureOut">
              <a:rPr kumimoji="1" lang="ja-JP" altLang="en-US" smtClean="0"/>
              <a:t>2020/9/30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1CB1-4757-40E5-85E4-A2069DBD2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950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4FFC-CD51-42AE-9017-059BB6E145C7}" type="datetimeFigureOut">
              <a:rPr kumimoji="1" lang="ja-JP" altLang="en-US" smtClean="0"/>
              <a:t>2020/9/30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1CB1-4757-40E5-85E4-A2069DBD2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858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4FFC-CD51-42AE-9017-059BB6E145C7}" type="datetimeFigureOut">
              <a:rPr kumimoji="1" lang="ja-JP" altLang="en-US" smtClean="0"/>
              <a:t>2020/9/30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1CB1-4757-40E5-85E4-A2069DBD2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329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4FFC-CD51-42AE-9017-059BB6E145C7}" type="datetimeFigureOut">
              <a:rPr kumimoji="1" lang="ja-JP" altLang="en-US" smtClean="0"/>
              <a:t>2020/9/30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1CB1-4757-40E5-85E4-A2069DBD2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534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4FFC-CD51-42AE-9017-059BB6E145C7}" type="datetimeFigureOut">
              <a:rPr kumimoji="1" lang="ja-JP" altLang="en-US" smtClean="0"/>
              <a:t>2020/9/30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1CB1-4757-40E5-85E4-A2069DBD2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6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74FFC-CD51-42AE-9017-059BB6E145C7}" type="datetimeFigureOut">
              <a:rPr kumimoji="1" lang="ja-JP" altLang="en-US" smtClean="0"/>
              <a:t>2020/9/30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41CB1-4757-40E5-85E4-A2069DBD2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997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74FFC-CD51-42AE-9017-059BB6E145C7}" type="datetimeFigureOut">
              <a:rPr kumimoji="1" lang="ja-JP" altLang="en-US" smtClean="0"/>
              <a:t>2020/9/30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41CB1-4757-40E5-85E4-A2069DBD2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26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ホームベース 28"/>
          <p:cNvSpPr/>
          <p:nvPr/>
        </p:nvSpPr>
        <p:spPr>
          <a:xfrm rot="16200000">
            <a:off x="2955521" y="3278158"/>
            <a:ext cx="771174" cy="4601953"/>
          </a:xfrm>
          <a:prstGeom prst="homePlate">
            <a:avLst>
              <a:gd name="adj" fmla="val 22632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kumimoji="1" lang="ja-JP" altLang="en-US" sz="1400" dirty="0" smtClean="0"/>
              <a:t>　</a:t>
            </a:r>
            <a:r>
              <a:rPr kumimoji="1" lang="ja-JP" altLang="en-US" sz="1200" b="1" dirty="0"/>
              <a:t>お申込み先</a:t>
            </a:r>
            <a:endParaRPr kumimoji="1" lang="en-US" altLang="ja-JP" sz="1200" b="1" dirty="0"/>
          </a:p>
          <a:p>
            <a:pPr lvl="1"/>
            <a:r>
              <a:rPr kumimoji="1" lang="ja-JP" altLang="en-US" sz="1400" b="1" dirty="0"/>
              <a:t>　ＦＡＸ：</a:t>
            </a:r>
            <a:r>
              <a:rPr kumimoji="1" lang="ja-JP" altLang="en-US" sz="1400" b="1" u="sng" dirty="0"/>
              <a:t>０３－５３８８－１３５６</a:t>
            </a:r>
            <a:endParaRPr kumimoji="1" lang="en-US" altLang="ja-JP" sz="1400" b="1" u="sng" dirty="0"/>
          </a:p>
          <a:p>
            <a:pPr lvl="1"/>
            <a:r>
              <a:rPr kumimoji="1" lang="ja-JP" altLang="en-US" sz="1400" b="1" dirty="0"/>
              <a:t>　メール：</a:t>
            </a:r>
            <a:r>
              <a:rPr kumimoji="1" lang="en-US" altLang="ja-JP" sz="1400" b="1" u="sng" dirty="0"/>
              <a:t>S0000168@section.metro.tokyo.jp</a:t>
            </a:r>
            <a:endParaRPr kumimoji="1" lang="ja-JP" altLang="en-US" sz="1400" b="1" u="sng" dirty="0"/>
          </a:p>
        </p:txBody>
      </p:sp>
      <p:sp>
        <p:nvSpPr>
          <p:cNvPr id="8" name="正方形/長方形 7"/>
          <p:cNvSpPr/>
          <p:nvPr/>
        </p:nvSpPr>
        <p:spPr>
          <a:xfrm>
            <a:off x="-202248" y="-11113"/>
            <a:ext cx="7322820" cy="147847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2"/>
          <p:cNvSpPr txBox="1">
            <a:spLocks noChangeArrowheads="1"/>
          </p:cNvSpPr>
          <p:nvPr/>
        </p:nvSpPr>
        <p:spPr bwMode="auto">
          <a:xfrm>
            <a:off x="50800" y="85788"/>
            <a:ext cx="1574800" cy="300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0" rIns="91440" bIns="0" anchor="t" anchorCtr="0">
            <a:noAutofit/>
          </a:bodyPr>
          <a:lstStyle/>
          <a:p>
            <a:pPr algn="dist">
              <a:spcAft>
                <a:spcPts val="0"/>
              </a:spcAft>
            </a:pPr>
            <a:r>
              <a:rPr lang="ja-JP" altLang="en-US" sz="1400" b="1" kern="100" dirty="0" smtClean="0">
                <a:solidFill>
                  <a:schemeClr val="bg1"/>
                </a:solidFill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sz="1400" b="1" kern="100" dirty="0" smtClean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２</a:t>
            </a:r>
            <a:r>
              <a:rPr lang="ja-JP" altLang="en-US" sz="1400" b="1" kern="100" dirty="0" smtClean="0">
                <a:solidFill>
                  <a:schemeClr val="bg1"/>
                </a:solidFill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年度</a:t>
            </a:r>
            <a:endParaRPr lang="ja-JP" sz="1400" kern="100" dirty="0">
              <a:solidFill>
                <a:schemeClr val="bg1"/>
              </a:solidFill>
              <a:effectLst/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69460" y="4741467"/>
            <a:ext cx="6653579" cy="45207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2200" b="1" kern="1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GSｺﾞｼｯｸM" panose="020B0600000000000000" pitchFamily="50" charset="-128"/>
                <a:cs typeface="Times New Roman" panose="02020603050405020304" pitchFamily="18" charset="0"/>
              </a:rPr>
              <a:t>「</a:t>
            </a:r>
            <a:r>
              <a:rPr lang="ja-JP" sz="2200" b="1" kern="1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GSｺﾞｼｯｸM" panose="020B0600000000000000" pitchFamily="50" charset="-128"/>
                <a:cs typeface="Times New Roman" panose="02020603050405020304" pitchFamily="18" charset="0"/>
              </a:rPr>
              <a:t>耐震化個別相談会</a:t>
            </a:r>
            <a:r>
              <a:rPr lang="ja-JP" sz="2200" b="1" kern="1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GSｺﾞｼｯｸM" panose="020B0600000000000000" pitchFamily="50" charset="-128"/>
                <a:cs typeface="Times New Roman" panose="02020603050405020304" pitchFamily="18" charset="0"/>
              </a:rPr>
              <a:t>」　</a:t>
            </a:r>
            <a:r>
              <a:rPr lang="ja-JP" sz="2200" b="1" kern="1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GSｺﾞｼｯｸM" panose="020B0600000000000000" pitchFamily="50" charset="-128"/>
                <a:cs typeface="Times New Roman" panose="02020603050405020304" pitchFamily="18" charset="0"/>
              </a:rPr>
              <a:t>申込書</a:t>
            </a:r>
            <a:r>
              <a:rPr lang="ja-JP" altLang="en-US" sz="2200" b="1" kern="1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GSｺﾞｼｯｸM" panose="020B0600000000000000" pitchFamily="50" charset="-128"/>
                <a:cs typeface="Times New Roman" panose="02020603050405020304" pitchFamily="18" charset="0"/>
              </a:rPr>
              <a:t>　（定員３０組）</a:t>
            </a:r>
            <a:endParaRPr lang="ja-JP" sz="105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2845" y="1511179"/>
            <a:ext cx="6640195" cy="21374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0" tIns="4572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sz="2000" kern="100" dirty="0">
                <a:effectLst/>
                <a:ea typeface="HGSｺﾞｼｯｸM" panose="020B0600000000000000" pitchFamily="50" charset="-128"/>
                <a:cs typeface="Times New Roman" panose="02020603050405020304" pitchFamily="18" charset="0"/>
              </a:rPr>
              <a:t>開催</a:t>
            </a:r>
            <a:r>
              <a:rPr lang="ja-JP" sz="2000" kern="100" dirty="0" smtClean="0">
                <a:effectLst/>
                <a:ea typeface="HGSｺﾞｼｯｸM" panose="020B0600000000000000" pitchFamily="50" charset="-128"/>
                <a:cs typeface="Times New Roman" panose="02020603050405020304" pitchFamily="18" charset="0"/>
              </a:rPr>
              <a:t>日</a:t>
            </a:r>
            <a:r>
              <a:rPr lang="ja-JP" altLang="en-US" sz="2000" kern="100" dirty="0" smtClean="0">
                <a:effectLst/>
                <a:ea typeface="HGSｺﾞｼｯｸM" panose="020B0600000000000000" pitchFamily="50" charset="-128"/>
                <a:cs typeface="Times New Roman" panose="02020603050405020304" pitchFamily="18" charset="0"/>
              </a:rPr>
              <a:t>時</a:t>
            </a:r>
            <a:r>
              <a:rPr lang="ja-JP" altLang="en-US" sz="2000" kern="100" dirty="0">
                <a:ea typeface="HGSｺﾞｼｯｸM" panose="020B0600000000000000" pitchFamily="50" charset="-128"/>
                <a:cs typeface="Times New Roman" panose="02020603050405020304" pitchFamily="18" charset="0"/>
              </a:rPr>
              <a:t>：</a:t>
            </a:r>
            <a:r>
              <a:rPr lang="ja-JP" sz="2000" kern="100" dirty="0" smtClean="0">
                <a:effectLst/>
                <a:ea typeface="HGSｺﾞｼｯｸM" panose="020B06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sz="2000" kern="100" dirty="0">
                <a:effectLst/>
                <a:ea typeface="HGSｺﾞｼｯｸM" panose="020B0600000000000000" pitchFamily="50" charset="-128"/>
                <a:cs typeface="Times New Roman" panose="02020603050405020304" pitchFamily="18" charset="0"/>
              </a:rPr>
              <a:t>２年</a:t>
            </a:r>
            <a:r>
              <a:rPr lang="ja-JP" sz="4000" b="1" kern="100" dirty="0">
                <a:effectLst/>
                <a:ea typeface="HGSｺﾞｼｯｸM" panose="020B0600000000000000" pitchFamily="50" charset="-128"/>
                <a:cs typeface="Times New Roman" panose="02020603050405020304" pitchFamily="18" charset="0"/>
              </a:rPr>
              <a:t>１１</a:t>
            </a:r>
            <a:r>
              <a:rPr lang="ja-JP" sz="2000" kern="100" dirty="0">
                <a:effectLst/>
                <a:ea typeface="HGSｺﾞｼｯｸM" panose="020B0600000000000000" pitchFamily="50" charset="-128"/>
                <a:cs typeface="Times New Roman" panose="02020603050405020304" pitchFamily="18" charset="0"/>
              </a:rPr>
              <a:t>月</a:t>
            </a:r>
            <a:r>
              <a:rPr lang="ja-JP" sz="4000" b="1" kern="100" dirty="0">
                <a:effectLst/>
                <a:ea typeface="HGSｺﾞｼｯｸM" panose="020B0600000000000000" pitchFamily="50" charset="-128"/>
                <a:cs typeface="Times New Roman" panose="02020603050405020304" pitchFamily="18" charset="0"/>
              </a:rPr>
              <a:t>１７</a:t>
            </a:r>
            <a:r>
              <a:rPr lang="ja-JP" sz="2000" kern="100" dirty="0">
                <a:effectLst/>
                <a:ea typeface="HGSｺﾞｼｯｸM" panose="020B0600000000000000" pitchFamily="50" charset="-128"/>
                <a:cs typeface="Times New Roman" panose="02020603050405020304" pitchFamily="18" charset="0"/>
              </a:rPr>
              <a:t>日</a:t>
            </a:r>
            <a:r>
              <a:rPr lang="ja-JP" sz="2400" kern="100" dirty="0">
                <a:effectLst/>
                <a:ea typeface="HGSｺﾞｼｯｸM" panose="020B0600000000000000" pitchFamily="50" charset="-128"/>
                <a:cs typeface="Times New Roman" panose="02020603050405020304" pitchFamily="18" charset="0"/>
              </a:rPr>
              <a:t>（火</a:t>
            </a:r>
            <a:r>
              <a:rPr lang="ja-JP" sz="2400" kern="100" dirty="0" smtClean="0">
                <a:effectLst/>
                <a:ea typeface="HGSｺﾞｼｯｸM" panose="020B0600000000000000" pitchFamily="50" charset="-128"/>
                <a:cs typeface="Times New Roman" panose="02020603050405020304" pitchFamily="18" charset="0"/>
              </a:rPr>
              <a:t>）</a:t>
            </a:r>
            <a:endParaRPr lang="en-US" altLang="ja-JP" sz="2400" kern="100" dirty="0" smtClean="0">
              <a:effectLst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US" altLang="ja-JP" sz="600" kern="100" dirty="0" smtClean="0">
              <a:effectLst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</a:pPr>
            <a:r>
              <a:rPr lang="ja-JP" altLang="en-US" sz="2400" kern="100" dirty="0">
                <a:ea typeface="HGSｺﾞｼｯｸM" panose="020B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2400" kern="100" dirty="0" smtClean="0">
                <a:ea typeface="HGSｺﾞｼｯｸM" panose="020B06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ja-JP" altLang="en-US" sz="2200" b="1" kern="100" dirty="0" smtClean="0">
                <a:ea typeface="HGSｺﾞｼｯｸM" panose="020B0600000000000000" pitchFamily="50" charset="-128"/>
                <a:cs typeface="Times New Roman" panose="02020603050405020304" pitchFamily="18" charset="0"/>
              </a:rPr>
              <a:t>１４：３０</a:t>
            </a:r>
            <a:r>
              <a:rPr lang="ja-JP" altLang="en-US" sz="2000" kern="100" dirty="0" smtClean="0">
                <a:ea typeface="HGSｺﾞｼｯｸM" panose="020B0600000000000000" pitchFamily="50" charset="-128"/>
                <a:cs typeface="Times New Roman" panose="02020603050405020304" pitchFamily="18" charset="0"/>
              </a:rPr>
              <a:t>から</a:t>
            </a:r>
            <a:r>
              <a:rPr lang="ja-JP" altLang="en-US" sz="2200" b="1" kern="100" dirty="0" smtClean="0">
                <a:ea typeface="HGSｺﾞｼｯｸM" panose="020B0600000000000000" pitchFamily="50" charset="-128"/>
                <a:cs typeface="Times New Roman" panose="02020603050405020304" pitchFamily="18" charset="0"/>
              </a:rPr>
              <a:t>１７：００</a:t>
            </a:r>
            <a:r>
              <a:rPr lang="ja-JP" altLang="en-US" kern="100" dirty="0" smtClean="0">
                <a:ea typeface="HGSｺﾞｼｯｸM" panose="020B0600000000000000" pitchFamily="50" charset="-128"/>
                <a:cs typeface="Times New Roman" panose="02020603050405020304" pitchFamily="18" charset="0"/>
              </a:rPr>
              <a:t>まで</a:t>
            </a:r>
            <a:endParaRPr lang="en-US" altLang="ja-JP" sz="1400" kern="100" dirty="0" smtClean="0">
              <a:effectLst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</a:pPr>
            <a:endParaRPr lang="ja-JP" sz="600" kern="100" dirty="0" smtClean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2000" kern="0" spc="1000" dirty="0" smtClean="0">
                <a:ea typeface="HGSｺﾞｼｯｸM" panose="020B0600000000000000" pitchFamily="50" charset="-128"/>
                <a:cs typeface="Times New Roman" panose="02020603050405020304" pitchFamily="18" charset="0"/>
              </a:rPr>
              <a:t>会  場</a:t>
            </a:r>
            <a:r>
              <a:rPr lang="en-US" altLang="ja-JP" sz="2000" kern="0" spc="1000" dirty="0" smtClean="0">
                <a:ea typeface="HGSｺﾞｼｯｸM" panose="020B0600000000000000" pitchFamily="50" charset="-128"/>
                <a:cs typeface="Times New Roman" panose="02020603050405020304" pitchFamily="18" charset="0"/>
              </a:rPr>
              <a:t>:</a:t>
            </a:r>
            <a:r>
              <a:rPr lang="ja-JP" altLang="ja-JP" sz="2000" kern="100" dirty="0" smtClean="0">
                <a:ea typeface="HGSｺﾞｼｯｸM" panose="020B0600000000000000" pitchFamily="50" charset="-128"/>
                <a:cs typeface="Times New Roman" panose="02020603050405020304" pitchFamily="18" charset="0"/>
              </a:rPr>
              <a:t>東京都</a:t>
            </a:r>
            <a:r>
              <a:rPr lang="ja-JP" altLang="ja-JP" sz="2000" kern="100" dirty="0">
                <a:ea typeface="HGSｺﾞｼｯｸM" panose="020B0600000000000000" pitchFamily="50" charset="-128"/>
                <a:cs typeface="Times New Roman" panose="02020603050405020304" pitchFamily="18" charset="0"/>
              </a:rPr>
              <a:t>議会議事堂</a:t>
            </a:r>
            <a:r>
              <a:rPr lang="ja-JP" altLang="ja-JP" sz="2000" kern="100" dirty="0" smtClean="0">
                <a:ea typeface="HGSｺﾞｼｯｸM" panose="020B0600000000000000" pitchFamily="50" charset="-128"/>
                <a:cs typeface="Times New Roman" panose="02020603050405020304" pitchFamily="18" charset="0"/>
              </a:rPr>
              <a:t>１階</a:t>
            </a:r>
            <a:endParaRPr lang="en-US" altLang="ja-JP" sz="2000" kern="100" dirty="0" smtClean="0"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kern="100" dirty="0" smtClean="0">
                <a:ea typeface="HGSｺﾞｼｯｸM" panose="020B0600000000000000" pitchFamily="50" charset="-128"/>
                <a:cs typeface="Times New Roman" panose="02020603050405020304" pitchFamily="18" charset="0"/>
              </a:rPr>
              <a:t>　　　　　　（パネル展示）都政ギャラリー</a:t>
            </a:r>
            <a:endParaRPr lang="en-US" altLang="ja-JP" kern="100" dirty="0" smtClean="0"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kern="100" dirty="0">
                <a:ea typeface="HGSｺﾞｼｯｸM" panose="020B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kern="100" dirty="0" smtClean="0">
                <a:ea typeface="HGSｺﾞｼｯｸM" panose="020B0600000000000000" pitchFamily="50" charset="-128"/>
                <a:cs typeface="Times New Roman" panose="02020603050405020304" pitchFamily="18" charset="0"/>
              </a:rPr>
              <a:t>　　　　　（個別相談会）都民ホール</a:t>
            </a:r>
            <a:endParaRPr lang="en-US" altLang="ja-JP" kern="100" dirty="0" smtClean="0"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33606" y="4202867"/>
            <a:ext cx="67397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東日本</a:t>
            </a:r>
            <a:r>
              <a:rPr lang="ja-JP" altLang="en-US" sz="12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大震災や熊本地震などの震災写真、緊急輸送道路沿道建築物の耐震化推進に関する取組</a:t>
            </a:r>
            <a:r>
              <a:rPr lang="ja-JP" altLang="en-US" sz="12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、耐震改修促進計画の改定内容</a:t>
            </a:r>
            <a:r>
              <a:rPr lang="ja-JP" altLang="en-US" sz="12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、ブロック塀の安全点検方法などについてパネル展示を行います</a:t>
            </a:r>
            <a:r>
              <a:rPr lang="ja-JP" altLang="en-US" sz="12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。</a:t>
            </a:r>
            <a:endParaRPr lang="ja-JP" altLang="en-US" sz="12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13" name="テキスト ボックス 2"/>
          <p:cNvSpPr txBox="1">
            <a:spLocks noChangeArrowheads="1"/>
          </p:cNvSpPr>
          <p:nvPr/>
        </p:nvSpPr>
        <p:spPr bwMode="auto">
          <a:xfrm>
            <a:off x="1795709" y="38283"/>
            <a:ext cx="3093650" cy="431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0" rIns="91440" bIns="0" anchor="t" anchorCtr="0">
            <a:noAutofit/>
          </a:bodyPr>
          <a:lstStyle/>
          <a:p>
            <a:pPr algn="dist">
              <a:spcAft>
                <a:spcPts val="0"/>
              </a:spcAft>
            </a:pPr>
            <a:r>
              <a:rPr lang="ja-JP" sz="2000" b="1" kern="100" dirty="0" smtClean="0">
                <a:solidFill>
                  <a:schemeClr val="bg1"/>
                </a:solidFill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耐震</a:t>
            </a:r>
            <a:r>
              <a:rPr lang="ja-JP" sz="2000" b="1" kern="100" dirty="0">
                <a:solidFill>
                  <a:schemeClr val="bg1"/>
                </a:solidFill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キャンペーン</a:t>
            </a:r>
            <a:endParaRPr lang="ja-JP" sz="2000" kern="100" dirty="0">
              <a:solidFill>
                <a:schemeClr val="bg1"/>
              </a:solidFill>
              <a:effectLst/>
              <a:latin typeface="HGSｺﾞｼｯｸM" panose="020B0600000000000000" pitchFamily="50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67303" y="287232"/>
            <a:ext cx="224452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パネル展示</a:t>
            </a:r>
            <a:endParaRPr lang="ja-JP" altLang="en-US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950538" y="856345"/>
            <a:ext cx="347242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耐震化</a:t>
            </a:r>
            <a:r>
              <a:rPr lang="ja-JP" alt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個別相談会</a:t>
            </a:r>
            <a:endParaRPr lang="ja-JP" altLang="en-US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8" name="雲形吹き出し 17"/>
          <p:cNvSpPr/>
          <p:nvPr/>
        </p:nvSpPr>
        <p:spPr>
          <a:xfrm>
            <a:off x="4995661" y="195663"/>
            <a:ext cx="872402" cy="651322"/>
          </a:xfrm>
          <a:prstGeom prst="cloudCallout">
            <a:avLst>
              <a:gd name="adj1" fmla="val 30089"/>
              <a:gd name="adj2" fmla="val 72723"/>
            </a:avLst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雲形吹き出し 16"/>
          <p:cNvSpPr/>
          <p:nvPr/>
        </p:nvSpPr>
        <p:spPr>
          <a:xfrm>
            <a:off x="6081118" y="255694"/>
            <a:ext cx="542264" cy="469110"/>
          </a:xfrm>
          <a:prstGeom prst="cloudCallout">
            <a:avLst>
              <a:gd name="adj1" fmla="val -34831"/>
              <a:gd name="adj2" fmla="val 92174"/>
            </a:avLst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6149394" y="273552"/>
            <a:ext cx="405712" cy="40011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20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￥</a:t>
            </a:r>
            <a:endParaRPr lang="ja-JP" altLang="en-US" sz="2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pic>
        <p:nvPicPr>
          <p:cNvPr id="20" name="図 1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3549" y="757495"/>
            <a:ext cx="519494" cy="655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正方形/長方形 21"/>
          <p:cNvSpPr/>
          <p:nvPr/>
        </p:nvSpPr>
        <p:spPr>
          <a:xfrm>
            <a:off x="2271729" y="442416"/>
            <a:ext cx="1359469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</a:t>
            </a:r>
            <a:r>
              <a:rPr lang="ja-JP" alt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</a:t>
            </a:r>
            <a:r>
              <a:rPr lang="ja-JP" altLang="en-US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び</a:t>
            </a:r>
            <a:endParaRPr lang="ja-JP" altLang="en-US" sz="2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35" b="99565" l="0" r="100000">
                        <a14:foregroundMark x1="83557" y1="61304" x2="83557" y2="61304"/>
                        <a14:foregroundMark x1="89597" y1="66957" x2="89597" y2="66957"/>
                        <a14:foregroundMark x1="12752" y1="55652" x2="12752" y2="55652"/>
                        <a14:foregroundMark x1="7718" y1="62609" x2="7718" y2="6260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4495" y="287232"/>
            <a:ext cx="599054" cy="462357"/>
          </a:xfrm>
          <a:prstGeom prst="rect">
            <a:avLst/>
          </a:prstGeom>
        </p:spPr>
      </p:pic>
      <p:sp>
        <p:nvSpPr>
          <p:cNvPr id="27" name="角丸四角形 26"/>
          <p:cNvSpPr/>
          <p:nvPr/>
        </p:nvSpPr>
        <p:spPr>
          <a:xfrm>
            <a:off x="99612" y="3723827"/>
            <a:ext cx="6623428" cy="45467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2200" b="1" kern="1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GSｺﾞｼｯｸM" panose="020B0600000000000000" pitchFamily="50" charset="-128"/>
                <a:cs typeface="Times New Roman" panose="02020603050405020304" pitchFamily="18" charset="0"/>
              </a:rPr>
              <a:t>震災写真・都の取組等のパネル展示（入場自由）</a:t>
            </a:r>
            <a:endParaRPr lang="ja-JP" sz="1050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364545"/>
              </p:ext>
            </p:extLst>
          </p:nvPr>
        </p:nvGraphicFramePr>
        <p:xfrm>
          <a:off x="25400" y="6248257"/>
          <a:ext cx="6797965" cy="32828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7221">
                  <a:extLst>
                    <a:ext uri="{9D8B030D-6E8A-4147-A177-3AD203B41FA5}">
                      <a16:colId xmlns:a16="http://schemas.microsoft.com/office/drawing/2014/main" val="2923520097"/>
                    </a:ext>
                  </a:extLst>
                </a:gridCol>
                <a:gridCol w="832616">
                  <a:extLst>
                    <a:ext uri="{9D8B030D-6E8A-4147-A177-3AD203B41FA5}">
                      <a16:colId xmlns:a16="http://schemas.microsoft.com/office/drawing/2014/main" val="3019206123"/>
                    </a:ext>
                  </a:extLst>
                </a:gridCol>
                <a:gridCol w="968862">
                  <a:extLst>
                    <a:ext uri="{9D8B030D-6E8A-4147-A177-3AD203B41FA5}">
                      <a16:colId xmlns:a16="http://schemas.microsoft.com/office/drawing/2014/main" val="1443896092"/>
                    </a:ext>
                  </a:extLst>
                </a:gridCol>
                <a:gridCol w="371209">
                  <a:extLst>
                    <a:ext uri="{9D8B030D-6E8A-4147-A177-3AD203B41FA5}">
                      <a16:colId xmlns:a16="http://schemas.microsoft.com/office/drawing/2014/main" val="1299444650"/>
                    </a:ext>
                  </a:extLst>
                </a:gridCol>
                <a:gridCol w="743469">
                  <a:extLst>
                    <a:ext uri="{9D8B030D-6E8A-4147-A177-3AD203B41FA5}">
                      <a16:colId xmlns:a16="http://schemas.microsoft.com/office/drawing/2014/main" val="1279978429"/>
                    </a:ext>
                  </a:extLst>
                </a:gridCol>
                <a:gridCol w="1125817">
                  <a:extLst>
                    <a:ext uri="{9D8B030D-6E8A-4147-A177-3AD203B41FA5}">
                      <a16:colId xmlns:a16="http://schemas.microsoft.com/office/drawing/2014/main" val="831433197"/>
                    </a:ext>
                  </a:extLst>
                </a:gridCol>
                <a:gridCol w="1778771">
                  <a:extLst>
                    <a:ext uri="{9D8B030D-6E8A-4147-A177-3AD203B41FA5}">
                      <a16:colId xmlns:a16="http://schemas.microsoft.com/office/drawing/2014/main" val="2834510697"/>
                    </a:ext>
                  </a:extLst>
                </a:gridCol>
              </a:tblGrid>
              <a:tr h="190643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申込者氏名</a:t>
                      </a:r>
                      <a:endParaRPr kumimoji="1" lang="en-US" altLang="ja-JP" sz="1100" dirty="0" smtClean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（必須）</a:t>
                      </a:r>
                      <a:endParaRPr kumimoji="1" lang="ja-JP" altLang="en-US" sz="10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フリガナ</a:t>
                      </a:r>
                      <a:endParaRPr kumimoji="1" lang="ja-JP" altLang="en-US" sz="8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住所</a:t>
                      </a:r>
                      <a:endParaRPr kumimoji="1" lang="ja-JP" altLang="en-US" sz="10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>
                    <a:solidFill>
                      <a:schemeClr val="bg2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r>
                        <a:rPr kumimoji="1" lang="ja-JP" altLang="en-US" sz="900" dirty="0" smtClean="0"/>
                        <a:t>〒</a:t>
                      </a:r>
                      <a:endParaRPr kumimoji="1" lang="en-US" altLang="ja-JP" sz="900" dirty="0" smtClean="0"/>
                    </a:p>
                    <a:p>
                      <a:r>
                        <a:rPr kumimoji="1" lang="ja-JP" altLang="en-US" sz="900" dirty="0" smtClean="0"/>
                        <a:t>　　　　　　　　　　　　　　　</a:t>
                      </a:r>
                      <a:endParaRPr kumimoji="1" lang="en-US" altLang="ja-JP" sz="900" dirty="0" smtClean="0"/>
                    </a:p>
                  </a:txBody>
                  <a:tcPr marL="36000" marR="36000"/>
                </a:tc>
                <a:tc rowSpan="2"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36000" marR="36000" anchor="ctr"/>
                </a:tc>
                <a:extLst>
                  <a:ext uri="{0D108BD9-81ED-4DB2-BD59-A6C34878D82A}">
                    <a16:rowId xmlns:a16="http://schemas.microsoft.com/office/drawing/2014/main" val="426575019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endParaRPr kumimoji="1" lang="ja-JP" altLang="en-US" sz="18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6448184"/>
                  </a:ext>
                </a:extLst>
              </a:tr>
              <a:tr h="2057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電話番号</a:t>
                      </a:r>
                      <a:endParaRPr kumimoji="1" lang="ja-JP" altLang="en-US" sz="10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sz="900" dirty="0" smtClean="0"/>
                    </a:p>
                  </a:txBody>
                  <a:tcPr marL="36000" marR="36000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940575"/>
                  </a:ext>
                </a:extLst>
              </a:tr>
              <a:tr h="4419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希望時間帯</a:t>
                      </a:r>
                      <a:endParaRPr kumimoji="1" lang="ja-JP" altLang="en-US" sz="11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>
                    <a:solidFill>
                      <a:schemeClr val="bg2"/>
                    </a:solidFill>
                  </a:tcPr>
                </a:tc>
                <a:tc gridSpan="6"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　１．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14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：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30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～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15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：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00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　　　</a:t>
                      </a:r>
                      <a:r>
                        <a:rPr kumimoji="1" lang="ja-JP" altLang="en-US" sz="1200" b="1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２．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15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：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00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～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15</a:t>
                      </a:r>
                      <a:r>
                        <a:rPr kumimoji="1" lang="ja-JP" altLang="en-US" sz="105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：</a:t>
                      </a:r>
                      <a:r>
                        <a:rPr kumimoji="1" lang="en-US" altLang="ja-JP" sz="105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30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　　　</a:t>
                      </a:r>
                      <a:r>
                        <a:rPr kumimoji="1" lang="ja-JP" altLang="en-US" sz="1200" b="1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３．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15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：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30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～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16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：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00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　　　　　　　</a:t>
                      </a:r>
                      <a:endParaRPr kumimoji="1" lang="en-US" altLang="ja-JP" sz="1050" dirty="0" smtClean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b="1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　４．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16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：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00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～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16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：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30</a:t>
                      </a:r>
                      <a:r>
                        <a:rPr kumimoji="1" lang="ja-JP" altLang="en-US" sz="12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　　  </a:t>
                      </a:r>
                      <a:r>
                        <a:rPr kumimoji="1" lang="ja-JP" altLang="en-US" sz="1200" b="1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５．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16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：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30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～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17</a:t>
                      </a:r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：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00</a:t>
                      </a:r>
                      <a:endParaRPr kumimoji="1" lang="ja-JP" altLang="en-US" sz="18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5766212"/>
                  </a:ext>
                </a:extLst>
              </a:tr>
              <a:tr h="191531"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相談内容</a:t>
                      </a:r>
                      <a:endParaRPr kumimoji="1" lang="en-US" altLang="ja-JP" sz="1100" dirty="0" smtClean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（必須）</a:t>
                      </a:r>
                      <a:endParaRPr kumimoji="1" lang="en-US" altLang="ja-JP" sz="1000" dirty="0" smtClean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>
                    <a:solidFill>
                      <a:schemeClr val="bg2"/>
                    </a:solidFill>
                  </a:tcPr>
                </a:tc>
                <a:tc gridSpan="6">
                  <a:txBody>
                    <a:bodyPr/>
                    <a:lstStyle/>
                    <a:p>
                      <a:r>
                        <a:rPr kumimoji="1" lang="en-US" altLang="ja-JP" sz="7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※</a:t>
                      </a:r>
                      <a:r>
                        <a:rPr kumimoji="1" lang="ja-JP" altLang="en-US" sz="7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いずれかを選択</a:t>
                      </a:r>
                      <a:endParaRPr kumimoji="1" lang="ja-JP" altLang="en-US" sz="7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6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6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956635"/>
                  </a:ext>
                </a:extLst>
              </a:tr>
              <a:tr h="250464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Ａ</a:t>
                      </a:r>
                      <a:r>
                        <a:rPr kumimoji="1" lang="en-US" altLang="ja-JP" sz="1100" b="1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.</a:t>
                      </a:r>
                      <a:r>
                        <a:rPr kumimoji="1" lang="ja-JP" altLang="en-US" sz="1100" b="1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建物の耐震化に関するご相談</a:t>
                      </a:r>
                      <a:endParaRPr kumimoji="1" lang="ja-JP" altLang="en-US" sz="1100" b="1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Ｂ</a:t>
                      </a:r>
                      <a:r>
                        <a:rPr kumimoji="1" lang="en-US" altLang="ja-JP" sz="1100" b="1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.</a:t>
                      </a:r>
                      <a:r>
                        <a:rPr kumimoji="1" lang="ja-JP" altLang="en-US" sz="1100" b="1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融資制度に関するご相談</a:t>
                      </a:r>
                      <a:endParaRPr kumimoji="1" lang="ja-JP" altLang="en-US" sz="1100" b="1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extLst>
                  <a:ext uri="{0D108BD9-81ED-4DB2-BD59-A6C34878D82A}">
                    <a16:rowId xmlns:a16="http://schemas.microsoft.com/office/drawing/2014/main" val="2604131355"/>
                  </a:ext>
                </a:extLst>
              </a:tr>
              <a:tr h="235731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建物の構造</a:t>
                      </a:r>
                      <a:endParaRPr kumimoji="1" lang="ja-JP" altLang="en-US" sz="10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建物の建築年代</a:t>
                      </a:r>
                      <a:endParaRPr kumimoji="1" lang="ja-JP" altLang="en-US" sz="10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相談内容 </a:t>
                      </a:r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（複数選択可）</a:t>
                      </a:r>
                      <a:endParaRPr kumimoji="1" lang="ja-JP" altLang="en-US" sz="9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建物の用途</a:t>
                      </a:r>
                      <a:endParaRPr kumimoji="1" lang="ja-JP" altLang="en-US" sz="10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extLst>
                  <a:ext uri="{0D108BD9-81ED-4DB2-BD59-A6C34878D82A}">
                    <a16:rowId xmlns:a16="http://schemas.microsoft.com/office/drawing/2014/main" val="1700151423"/>
                  </a:ext>
                </a:extLst>
              </a:tr>
              <a:tr h="335077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１．木造</a:t>
                      </a:r>
                      <a:endParaRPr kumimoji="1" lang="en-US" altLang="ja-JP" sz="900" dirty="0" smtClean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２．鉄骨造</a:t>
                      </a:r>
                      <a:endParaRPr kumimoji="1" lang="en-US" altLang="ja-JP" sz="900" dirty="0" smtClean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３．鉄筋</a:t>
                      </a:r>
                      <a:endParaRPr kumimoji="1" lang="en-US" altLang="ja-JP" sz="900" dirty="0" smtClean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　　ｺﾝｸﾘｰﾄ造</a:t>
                      </a:r>
                      <a:endParaRPr kumimoji="1" lang="en-US" altLang="ja-JP" sz="900" dirty="0" smtClean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４．その他</a:t>
                      </a:r>
                      <a:r>
                        <a:rPr kumimoji="1" lang="en-US" altLang="ja-JP" sz="9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 </a:t>
                      </a:r>
                    </a:p>
                    <a:p>
                      <a:r>
                        <a:rPr kumimoji="1" lang="ja-JP" altLang="en-US" sz="9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　 </a:t>
                      </a:r>
                      <a:r>
                        <a:rPr kumimoji="1" lang="en-US" altLang="ja-JP" sz="9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  (           )</a:t>
                      </a:r>
                      <a:r>
                        <a:rPr kumimoji="1" lang="ja-JP" altLang="en-US" sz="9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　　 　</a:t>
                      </a:r>
                      <a:endParaRPr kumimoji="1" lang="ja-JP" altLang="en-US" sz="9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１</a:t>
                      </a:r>
                      <a:r>
                        <a:rPr kumimoji="1" lang="en-US" altLang="ja-JP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.</a:t>
                      </a:r>
                      <a:r>
                        <a:rPr kumimoji="1" lang="en-US" altLang="ja-JP" sz="9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 </a:t>
                      </a:r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耐震診断　２</a:t>
                      </a:r>
                      <a:r>
                        <a:rPr kumimoji="1" lang="en-US" altLang="ja-JP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.</a:t>
                      </a:r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補強設計　３</a:t>
                      </a:r>
                      <a:r>
                        <a:rPr kumimoji="1" lang="en-US" altLang="ja-JP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.</a:t>
                      </a:r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改修工事等</a:t>
                      </a:r>
                      <a:endParaRPr kumimoji="1" lang="ja-JP" altLang="en-US" sz="9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１．分譲マンション</a:t>
                      </a:r>
                      <a:endParaRPr kumimoji="1" lang="en-US" altLang="ja-JP" sz="900" dirty="0" smtClean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endParaRPr kumimoji="1" lang="en-US" altLang="ja-JP" sz="900" dirty="0" smtClean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２．分譲マンション以外</a:t>
                      </a:r>
                      <a:endParaRPr kumimoji="1" lang="en-US" altLang="ja-JP" sz="900" dirty="0" smtClean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　（自社ビル、賃貸ビル等）</a:t>
                      </a:r>
                      <a:endParaRPr kumimoji="1" lang="ja-JP" altLang="en-US" sz="9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extLst>
                  <a:ext uri="{0D108BD9-81ED-4DB2-BD59-A6C34878D82A}">
                    <a16:rowId xmlns:a16="http://schemas.microsoft.com/office/drawing/2014/main" val="176940602"/>
                  </a:ext>
                </a:extLst>
              </a:tr>
              <a:tr h="235731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gridSpan="4"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建物の用途</a:t>
                      </a:r>
                      <a:endParaRPr lang="ja-JP" altLang="en-US" sz="10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extLst>
                  <a:ext uri="{0D108BD9-81ED-4DB2-BD59-A6C34878D82A}">
                    <a16:rowId xmlns:a16="http://schemas.microsoft.com/office/drawing/2014/main" val="413751357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１</a:t>
                      </a:r>
                      <a:r>
                        <a:rPr kumimoji="1" lang="en-US" altLang="ja-JP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.</a:t>
                      </a:r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住宅　２</a:t>
                      </a:r>
                      <a:r>
                        <a:rPr kumimoji="1" lang="en-US" altLang="ja-JP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.</a:t>
                      </a:r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事務所等　３</a:t>
                      </a:r>
                      <a:r>
                        <a:rPr kumimoji="1" lang="en-US" altLang="ja-JP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.</a:t>
                      </a:r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店舗　４</a:t>
                      </a:r>
                      <a:r>
                        <a:rPr kumimoji="1" lang="en-US" altLang="ja-JP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.</a:t>
                      </a:r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マンション　５</a:t>
                      </a:r>
                      <a:r>
                        <a:rPr kumimoji="1" lang="en-US" altLang="ja-JP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.</a:t>
                      </a:r>
                      <a:r>
                        <a:rPr kumimoji="1" lang="ja-JP" altLang="en-US" sz="9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その他</a:t>
                      </a:r>
                      <a:endParaRPr kumimoji="1" lang="ja-JP" altLang="en-US" sz="9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extLst>
                  <a:ext uri="{0D108BD9-81ED-4DB2-BD59-A6C34878D82A}">
                    <a16:rowId xmlns:a16="http://schemas.microsoft.com/office/drawing/2014/main" val="1894377410"/>
                  </a:ext>
                </a:extLst>
              </a:tr>
              <a:tr h="33804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相談内容詳細</a:t>
                      </a:r>
                      <a:endParaRPr kumimoji="1" lang="en-US" altLang="ja-JP" sz="1100" dirty="0" smtClean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>
                    <a:solidFill>
                      <a:schemeClr val="bg2"/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extLst>
                  <a:ext uri="{0D108BD9-81ED-4DB2-BD59-A6C34878D82A}">
                    <a16:rowId xmlns:a16="http://schemas.microsoft.com/office/drawing/2014/main" val="3220217371"/>
                  </a:ext>
                </a:extLst>
              </a:tr>
              <a:tr h="2625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相談建築物住所</a:t>
                      </a:r>
                      <a:endParaRPr kumimoji="1" lang="en-US" altLang="ja-JP" sz="1000" dirty="0" smtClean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>
                    <a:solidFill>
                      <a:schemeClr val="bg2"/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36000" marR="36000" anchor="ctr"/>
                </a:tc>
                <a:extLst>
                  <a:ext uri="{0D108BD9-81ED-4DB2-BD59-A6C34878D82A}">
                    <a16:rowId xmlns:a16="http://schemas.microsoft.com/office/drawing/2014/main" val="3919847660"/>
                  </a:ext>
                </a:extLst>
              </a:tr>
            </a:tbl>
          </a:graphicData>
        </a:graphic>
      </p:graphicFrame>
      <p:sp>
        <p:nvSpPr>
          <p:cNvPr id="30" name="テキスト ボックス 2"/>
          <p:cNvSpPr txBox="1">
            <a:spLocks noChangeArrowheads="1"/>
          </p:cNvSpPr>
          <p:nvPr/>
        </p:nvSpPr>
        <p:spPr bwMode="auto">
          <a:xfrm>
            <a:off x="2628900" y="5963182"/>
            <a:ext cx="4183219" cy="325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0" rIns="91440" bIns="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900" kern="100" dirty="0" smtClean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◎この様式に必要事項をご記入いただき、ＦＡＸまたはメールしてください。</a:t>
            </a:r>
            <a:endParaRPr lang="en-US" altLang="ja-JP" sz="900" kern="100" dirty="0" smtClean="0">
              <a:effectLst/>
              <a:latin typeface="游明朝" panose="02020400000000000000" pitchFamily="18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900" kern="100" dirty="0" smtClean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◎お申込みいただいた方には、参加票を郵送いたします。</a:t>
            </a:r>
            <a:endParaRPr lang="ja-JP" sz="9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43612" y="2223719"/>
            <a:ext cx="1386082" cy="1382210"/>
          </a:xfrm>
          <a:prstGeom prst="rect">
            <a:avLst/>
          </a:prstGeom>
        </p:spPr>
      </p:pic>
      <p:sp>
        <p:nvSpPr>
          <p:cNvPr id="33" name="テキスト ボックス 2"/>
          <p:cNvSpPr txBox="1">
            <a:spLocks noChangeArrowheads="1"/>
          </p:cNvSpPr>
          <p:nvPr/>
        </p:nvSpPr>
        <p:spPr bwMode="auto">
          <a:xfrm>
            <a:off x="5725610" y="2046798"/>
            <a:ext cx="1026474" cy="15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0" rIns="91440" bIns="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ja-JP" sz="11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sz="1100" kern="100" dirty="0" smtClean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会場</a:t>
            </a:r>
            <a:r>
              <a:rPr lang="ja-JP" altLang="en-US" sz="1100" kern="100" dirty="0"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地図</a:t>
            </a:r>
            <a:r>
              <a:rPr lang="ja-JP" sz="1100" kern="100" dirty="0" smtClean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】</a:t>
            </a:r>
            <a:endParaRPr lang="ja-JP" sz="11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5" name="テキスト ボックス 2"/>
          <p:cNvSpPr txBox="1">
            <a:spLocks noChangeArrowheads="1"/>
          </p:cNvSpPr>
          <p:nvPr/>
        </p:nvSpPr>
        <p:spPr bwMode="auto">
          <a:xfrm>
            <a:off x="-45881" y="6030269"/>
            <a:ext cx="1359535" cy="20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0" rIns="91440" bIns="0" anchor="t" anchorCtr="0">
            <a:noAutofit/>
          </a:bodyPr>
          <a:lstStyle/>
          <a:p>
            <a:pPr algn="dist">
              <a:spcAft>
                <a:spcPts val="0"/>
              </a:spcAft>
            </a:pPr>
            <a:r>
              <a:rPr lang="ja-JP" sz="1100" b="1" kern="100" dirty="0" smtClean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1100" b="1" kern="100" dirty="0" smtClean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お申込み</a:t>
            </a:r>
            <a:r>
              <a:rPr lang="ja-JP" sz="1100" b="1" kern="100" dirty="0" smtClean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】</a:t>
            </a:r>
            <a:endParaRPr lang="ja-JP" sz="11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-202248" y="9578340"/>
            <a:ext cx="7322820" cy="3200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お問合せ：東京都 都市整備局 市街地建築部 建築企画課 耐震化推進担当　０３－５３８８－３３３９</a:t>
            </a:r>
            <a:endParaRPr kumimoji="1" lang="ja-JP" altLang="en-US" sz="11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pic>
        <p:nvPicPr>
          <p:cNvPr id="5" name="図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116" y="728564"/>
            <a:ext cx="942537" cy="99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"/>
          <p:cNvSpPr txBox="1">
            <a:spLocks noChangeArrowheads="1"/>
          </p:cNvSpPr>
          <p:nvPr/>
        </p:nvSpPr>
        <p:spPr bwMode="auto">
          <a:xfrm>
            <a:off x="6238847" y="1118758"/>
            <a:ext cx="762142" cy="35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0" rIns="91440" bIns="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600" kern="100" dirty="0" smtClean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東京防災公式</a:t>
            </a:r>
            <a:endParaRPr lang="en-US" altLang="ja-JP" sz="600" kern="100" dirty="0" smtClean="0">
              <a:solidFill>
                <a:schemeClr val="bg1"/>
              </a:solidFill>
              <a:effectLst/>
              <a:latin typeface="游明朝" panose="02020400000000000000" pitchFamily="18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600" kern="100" dirty="0" smtClean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キャラクター</a:t>
            </a:r>
            <a:endParaRPr lang="en-US" altLang="ja-JP" sz="600" kern="100" dirty="0" smtClean="0">
              <a:solidFill>
                <a:schemeClr val="bg1"/>
              </a:solidFill>
              <a:effectLst/>
              <a:latin typeface="游明朝" panose="02020400000000000000" pitchFamily="18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600" kern="100" dirty="0" smtClean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「防サイくん」</a:t>
            </a:r>
            <a:endParaRPr lang="ja-JP" sz="600" kern="100" dirty="0">
              <a:solidFill>
                <a:schemeClr val="bg1"/>
              </a:solidFill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6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710</TotalTime>
  <Words>413</Words>
  <Application>Microsoft Office PowerPoint</Application>
  <PresentationFormat>A4 210 x 297 mm</PresentationFormat>
  <Paragraphs>61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HGSｺﾞｼｯｸM</vt:lpstr>
      <vt:lpstr>HGS創英角ﾎﾟｯﾌﾟ体</vt:lpstr>
      <vt:lpstr>HG丸ｺﾞｼｯｸM-PRO</vt:lpstr>
      <vt:lpstr>游ゴシック</vt:lpstr>
      <vt:lpstr>游ゴシック Light</vt:lpstr>
      <vt:lpstr>游明朝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
</cp:lastModifiedBy>
  <cp:revision>48</cp:revision>
  <cp:lastPrinted>2020-09-02T08:57:48Z</cp:lastPrinted>
  <dcterms:created xsi:type="dcterms:W3CDTF">2020-08-25T06:40:02Z</dcterms:created>
  <dcterms:modified xsi:type="dcterms:W3CDTF">2020-09-30T01:20:31Z</dcterms:modified>
</cp:coreProperties>
</file>