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>
        <p:scale>
          <a:sx n="150" d="100"/>
          <a:sy n="150" d="100"/>
        </p:scale>
        <p:origin x="288" y="-4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29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47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8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64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95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85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2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53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6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4FFC-CD51-42AE-9017-059BB6E145C7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41CB1-4757-40E5-85E4-A2069DBD2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6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ホームベース 28"/>
          <p:cNvSpPr/>
          <p:nvPr/>
        </p:nvSpPr>
        <p:spPr>
          <a:xfrm rot="16200000">
            <a:off x="2955521" y="3278158"/>
            <a:ext cx="771174" cy="4601953"/>
          </a:xfrm>
          <a:prstGeom prst="homePlate">
            <a:avLst>
              <a:gd name="adj" fmla="val 22632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dirty="0" smtClean="0"/>
              <a:t>　</a:t>
            </a:r>
            <a:r>
              <a:rPr kumimoji="1" lang="ja-JP" altLang="en-US" sz="1200" b="1" dirty="0"/>
              <a:t>お申込み先</a:t>
            </a:r>
            <a:endParaRPr kumimoji="1" lang="en-US" altLang="ja-JP" sz="1200" b="1" dirty="0"/>
          </a:p>
          <a:p>
            <a:pPr lvl="1"/>
            <a:r>
              <a:rPr kumimoji="1" lang="ja-JP" altLang="en-US" sz="1400" b="1" dirty="0"/>
              <a:t>　ＦＡＸ：</a:t>
            </a:r>
            <a:r>
              <a:rPr kumimoji="1" lang="ja-JP" altLang="en-US" sz="1400" b="1" u="sng" dirty="0"/>
              <a:t>０３－５３８８－１３５６</a:t>
            </a:r>
            <a:endParaRPr kumimoji="1" lang="en-US" altLang="ja-JP" sz="1400" b="1" u="sng" dirty="0"/>
          </a:p>
          <a:p>
            <a:pPr lvl="1"/>
            <a:r>
              <a:rPr kumimoji="1" lang="ja-JP" altLang="en-US" sz="1400" b="1" dirty="0"/>
              <a:t>　メール：</a:t>
            </a:r>
            <a:r>
              <a:rPr kumimoji="1" lang="en-US" altLang="ja-JP" sz="1400" b="1" u="sng" dirty="0"/>
              <a:t>S0000168@section.metro.tokyo.jp</a:t>
            </a:r>
            <a:endParaRPr kumimoji="1" lang="ja-JP" altLang="en-US" sz="1400" b="1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-202248" y="-11113"/>
            <a:ext cx="7322820" cy="14784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0800" y="85788"/>
            <a:ext cx="1574800" cy="30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b="1" kern="100" dirty="0" smtClean="0">
                <a:solidFill>
                  <a:schemeClr val="bg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年度</a:t>
            </a:r>
            <a:endParaRPr lang="ja-JP" sz="1400" kern="100" dirty="0">
              <a:solidFill>
                <a:schemeClr val="bg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9460" y="4741467"/>
            <a:ext cx="6653579" cy="4520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2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sz="2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耐震化個別相談会</a:t>
            </a:r>
            <a:r>
              <a:rPr lang="ja-JP" sz="22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」　</a:t>
            </a:r>
            <a:r>
              <a:rPr lang="ja-JP" sz="2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en-US" sz="2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　（定員３０組）</a:t>
            </a:r>
            <a:endParaRPr lang="ja-JP" sz="105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845" y="1511179"/>
            <a:ext cx="6640195" cy="2137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2000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開催</a:t>
            </a:r>
            <a:r>
              <a:rPr lang="ja-JP" sz="2000" kern="100" dirty="0" smtClean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2000" kern="100" dirty="0" smtClean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時</a:t>
            </a:r>
            <a:r>
              <a:rPr lang="ja-JP" altLang="en-US" sz="2000" kern="1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sz="2000" kern="100" dirty="0" smtClean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sz="2000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２年</a:t>
            </a:r>
            <a:r>
              <a:rPr lang="ja-JP" sz="4000" b="1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１１</a:t>
            </a:r>
            <a:r>
              <a:rPr lang="ja-JP" sz="2000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sz="4000" b="1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１７</a:t>
            </a:r>
            <a:r>
              <a:rPr lang="ja-JP" sz="2000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sz="2400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（火</a:t>
            </a:r>
            <a:r>
              <a:rPr lang="ja-JP" sz="2400" kern="100" dirty="0" smtClean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2400" kern="100" dirty="0" smtClean="0">
              <a:effectLst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600" kern="100" dirty="0" smtClean="0">
              <a:effectLst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altLang="en-US" sz="2400" kern="1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2200" b="1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１４：３０</a:t>
            </a:r>
            <a:r>
              <a:rPr lang="ja-JP" altLang="en-US" sz="2000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から</a:t>
            </a:r>
            <a:r>
              <a:rPr lang="ja-JP" altLang="en-US" sz="2200" b="1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１７：００</a:t>
            </a:r>
            <a:r>
              <a:rPr lang="ja-JP" altLang="en-US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まで</a:t>
            </a:r>
            <a:endParaRPr lang="en-US" altLang="ja-JP" sz="1400" kern="100" dirty="0" smtClean="0">
              <a:effectLst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ja-JP" sz="600" kern="100" dirty="0" smtClean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0" spc="1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会  場</a:t>
            </a:r>
            <a:r>
              <a:rPr lang="en-US" altLang="ja-JP" sz="2000" kern="0" spc="1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ja-JP" altLang="ja-JP" sz="2000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東京都</a:t>
            </a:r>
            <a:r>
              <a:rPr lang="ja-JP" altLang="ja-JP" sz="2000" kern="1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議会議事堂</a:t>
            </a:r>
            <a:r>
              <a:rPr lang="ja-JP" altLang="ja-JP" sz="2000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１階</a:t>
            </a:r>
            <a:endParaRPr lang="en-US" altLang="ja-JP" sz="2000" kern="100" dirty="0" smtClean="0"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（パネル展示）都政ギャラリー</a:t>
            </a:r>
            <a:endParaRPr lang="en-US" altLang="ja-JP" kern="100" dirty="0" smtClean="0"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kern="1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（個別相談会）都民ホール</a:t>
            </a:r>
            <a:endParaRPr lang="en-US" altLang="ja-JP" kern="1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33606" y="4202867"/>
            <a:ext cx="6739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東日本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大震災や熊本地震などの震災写真、緊急輸送道路沿道建築物の耐震化推進に関する取組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、耐震改修促進計画の改定内容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、ブロック塀の安全点検方法などについてパネル展示を行います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ja-JP" altLang="en-US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1795709" y="38283"/>
            <a:ext cx="3093650" cy="43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sz="2000" b="1" kern="100" dirty="0" smtClean="0">
                <a:solidFill>
                  <a:schemeClr val="bg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耐震</a:t>
            </a:r>
            <a:r>
              <a:rPr lang="ja-JP" sz="2000" b="1" kern="100" dirty="0">
                <a:solidFill>
                  <a:schemeClr val="bg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キャンペーン</a:t>
            </a:r>
            <a:endParaRPr lang="ja-JP" sz="2000" kern="100" dirty="0">
              <a:solidFill>
                <a:schemeClr val="bg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67303" y="287232"/>
            <a:ext cx="22445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パネル展示</a:t>
            </a:r>
            <a:endParaRPr lang="ja-JP" altLang="en-US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50538" y="856345"/>
            <a:ext cx="34724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</a:t>
            </a:r>
            <a:r>
              <a:rPr lang="ja-JP" alt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個別相談会</a:t>
            </a:r>
            <a:endParaRPr lang="ja-JP" altLang="en-US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雲形吹き出し 17"/>
          <p:cNvSpPr/>
          <p:nvPr/>
        </p:nvSpPr>
        <p:spPr>
          <a:xfrm>
            <a:off x="4995661" y="195663"/>
            <a:ext cx="872402" cy="651322"/>
          </a:xfrm>
          <a:prstGeom prst="cloudCallout">
            <a:avLst>
              <a:gd name="adj1" fmla="val 30089"/>
              <a:gd name="adj2" fmla="val 72723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雲形吹き出し 16"/>
          <p:cNvSpPr/>
          <p:nvPr/>
        </p:nvSpPr>
        <p:spPr>
          <a:xfrm>
            <a:off x="6081118" y="255694"/>
            <a:ext cx="542264" cy="469110"/>
          </a:xfrm>
          <a:prstGeom prst="cloudCallout">
            <a:avLst>
              <a:gd name="adj1" fmla="val -34831"/>
              <a:gd name="adj2" fmla="val 92174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149394" y="273552"/>
            <a:ext cx="405712" cy="400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￥</a:t>
            </a:r>
            <a:endParaRPr lang="ja-JP" altLang="en-US" sz="2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49" y="757495"/>
            <a:ext cx="519494" cy="65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2271729" y="442416"/>
            <a:ext cx="135946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</a:t>
            </a:r>
            <a:r>
              <a:rPr lang="ja-JP" altLang="en-US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lang="ja-JP" altLang="en-US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</a:t>
            </a:r>
            <a:endParaRPr lang="ja-JP" altLang="en-US" sz="2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5" b="99565" l="0" r="100000">
                        <a14:foregroundMark x1="83557" y1="61304" x2="83557" y2="61304"/>
                        <a14:foregroundMark x1="89597" y1="66957" x2="89597" y2="66957"/>
                        <a14:foregroundMark x1="12752" y1="55652" x2="12752" y2="55652"/>
                        <a14:foregroundMark x1="7718" y1="62609" x2="7718" y2="626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95" y="287232"/>
            <a:ext cx="599054" cy="462357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99612" y="3723827"/>
            <a:ext cx="6623428" cy="45467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ｺﾞｼｯｸM" panose="020B0600000000000000" pitchFamily="50" charset="-128"/>
                <a:cs typeface="Times New Roman" panose="02020603050405020304" pitchFamily="18" charset="0"/>
              </a:rPr>
              <a:t>震災写真・都の取組等のパネル展示（入場自由）</a:t>
            </a:r>
            <a:endParaRPr lang="ja-JP" sz="105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64545"/>
              </p:ext>
            </p:extLst>
          </p:nvPr>
        </p:nvGraphicFramePr>
        <p:xfrm>
          <a:off x="25400" y="6248257"/>
          <a:ext cx="6797965" cy="3282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221">
                  <a:extLst>
                    <a:ext uri="{9D8B030D-6E8A-4147-A177-3AD203B41FA5}">
                      <a16:colId xmlns:a16="http://schemas.microsoft.com/office/drawing/2014/main" val="2923520097"/>
                    </a:ext>
                  </a:extLst>
                </a:gridCol>
                <a:gridCol w="832616">
                  <a:extLst>
                    <a:ext uri="{9D8B030D-6E8A-4147-A177-3AD203B41FA5}">
                      <a16:colId xmlns:a16="http://schemas.microsoft.com/office/drawing/2014/main" val="3019206123"/>
                    </a:ext>
                  </a:extLst>
                </a:gridCol>
                <a:gridCol w="968862">
                  <a:extLst>
                    <a:ext uri="{9D8B030D-6E8A-4147-A177-3AD203B41FA5}">
                      <a16:colId xmlns:a16="http://schemas.microsoft.com/office/drawing/2014/main" val="1443896092"/>
                    </a:ext>
                  </a:extLst>
                </a:gridCol>
                <a:gridCol w="371209">
                  <a:extLst>
                    <a:ext uri="{9D8B030D-6E8A-4147-A177-3AD203B41FA5}">
                      <a16:colId xmlns:a16="http://schemas.microsoft.com/office/drawing/2014/main" val="1299444650"/>
                    </a:ext>
                  </a:extLst>
                </a:gridCol>
                <a:gridCol w="743469">
                  <a:extLst>
                    <a:ext uri="{9D8B030D-6E8A-4147-A177-3AD203B41FA5}">
                      <a16:colId xmlns:a16="http://schemas.microsoft.com/office/drawing/2014/main" val="1279978429"/>
                    </a:ext>
                  </a:extLst>
                </a:gridCol>
                <a:gridCol w="1125817">
                  <a:extLst>
                    <a:ext uri="{9D8B030D-6E8A-4147-A177-3AD203B41FA5}">
                      <a16:colId xmlns:a16="http://schemas.microsoft.com/office/drawing/2014/main" val="831433197"/>
                    </a:ext>
                  </a:extLst>
                </a:gridCol>
                <a:gridCol w="1778771">
                  <a:extLst>
                    <a:ext uri="{9D8B030D-6E8A-4147-A177-3AD203B41FA5}">
                      <a16:colId xmlns:a16="http://schemas.microsoft.com/office/drawing/2014/main" val="2834510697"/>
                    </a:ext>
                  </a:extLst>
                </a:gridCol>
              </a:tblGrid>
              <a:tr h="19064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申込者氏名</a:t>
                      </a:r>
                      <a:endParaRPr kumimoji="1" lang="en-US" altLang="ja-JP" sz="11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（必須）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フリガナ</a:t>
                      </a:r>
                      <a:endParaRPr kumimoji="1" lang="ja-JP" altLang="en-US" sz="8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住所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〒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　　　　　　　　　　　　　　　</a:t>
                      </a:r>
                      <a:endParaRPr kumimoji="1" lang="en-US" altLang="ja-JP" sz="900" dirty="0" smtClean="0"/>
                    </a:p>
                  </a:txBody>
                  <a:tcPr marL="36000" marR="36000"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2657501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endParaRPr kumimoji="1" lang="ja-JP" altLang="en-US" sz="18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448184"/>
                  </a:ext>
                </a:extLst>
              </a:tr>
              <a:tr h="205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電話番号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900" dirty="0" smtClean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40575"/>
                  </a:ext>
                </a:extLst>
              </a:tr>
              <a:tr h="4419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希望時間帯</a:t>
                      </a:r>
                      <a:endParaRPr kumimoji="1" lang="ja-JP" altLang="en-US" sz="11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１．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14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　</a:t>
                      </a:r>
                      <a:r>
                        <a:rPr kumimoji="1" lang="ja-JP" altLang="en-US" sz="12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２．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</a:t>
                      </a:r>
                      <a:r>
                        <a:rPr kumimoji="1" lang="ja-JP" altLang="en-US" sz="105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　</a:t>
                      </a:r>
                      <a:r>
                        <a:rPr kumimoji="1" lang="ja-JP" altLang="en-US" sz="12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３．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16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　　　　　</a:t>
                      </a:r>
                      <a:endParaRPr kumimoji="1" lang="en-US" altLang="ja-JP" sz="105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４．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16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16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  </a:t>
                      </a:r>
                      <a:r>
                        <a:rPr kumimoji="1" lang="ja-JP" altLang="en-US" sz="12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５．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16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17</a:t>
                      </a:r>
                      <a:r>
                        <a:rPr kumimoji="1" lang="ja-JP" altLang="en-US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00</a:t>
                      </a:r>
                      <a:endParaRPr kumimoji="1" lang="ja-JP" altLang="en-US" sz="18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5766212"/>
                  </a:ext>
                </a:extLst>
              </a:tr>
              <a:tr h="191531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相談内容</a:t>
                      </a:r>
                      <a:endParaRPr kumimoji="1" lang="en-US" altLang="ja-JP" sz="11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（必須）</a:t>
                      </a:r>
                      <a:endParaRPr kumimoji="1" lang="en-US" altLang="ja-JP" sz="10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en-US" altLang="ja-JP" sz="7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※</a:t>
                      </a:r>
                      <a:r>
                        <a:rPr kumimoji="1" lang="ja-JP" altLang="en-US" sz="7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いずれかを選択</a:t>
                      </a:r>
                      <a:endParaRPr kumimoji="1" lang="ja-JP" altLang="en-US" sz="7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6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6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956635"/>
                  </a:ext>
                </a:extLst>
              </a:tr>
              <a:tr h="250464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Ａ</a:t>
                      </a:r>
                      <a:r>
                        <a:rPr kumimoji="1" lang="en-US" altLang="ja-JP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建物の耐震化に関するご相談</a:t>
                      </a:r>
                      <a:endParaRPr kumimoji="1" lang="ja-JP" altLang="en-US" sz="11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Ｂ</a:t>
                      </a:r>
                      <a:r>
                        <a:rPr kumimoji="1" lang="en-US" altLang="ja-JP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融資制度に関するご相談</a:t>
                      </a:r>
                      <a:endParaRPr kumimoji="1" lang="ja-JP" altLang="en-US" sz="11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604131355"/>
                  </a:ext>
                </a:extLst>
              </a:tr>
              <a:tr h="23573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建物の構造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建物の建築年代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相談内容 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（複数選択可）</a:t>
                      </a:r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建物の用途</a:t>
                      </a:r>
                      <a:endParaRPr kumimoji="1"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700151423"/>
                  </a:ext>
                </a:extLst>
              </a:tr>
              <a:tr h="335077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１．木造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２．鉄骨造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３．鉄筋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ｺﾝｸﾘｰﾄ造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４．その他</a:t>
                      </a:r>
                      <a:r>
                        <a:rPr kumimoji="1" lang="en-US" altLang="ja-JP" sz="900" baseline="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 </a:t>
                      </a:r>
                    </a:p>
                    <a:p>
                      <a:r>
                        <a:rPr kumimoji="1" lang="ja-JP" altLang="en-US" sz="900" baseline="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 </a:t>
                      </a:r>
                      <a:r>
                        <a:rPr kumimoji="1" lang="en-US" altLang="ja-JP" sz="900" baseline="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  (           )</a:t>
                      </a:r>
                      <a:r>
                        <a:rPr kumimoji="1" lang="ja-JP" altLang="en-US" sz="900" baseline="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　 　</a:t>
                      </a:r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１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en-US" altLang="ja-JP" sz="900" baseline="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耐震診断　２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補強設計　３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改修工事等</a:t>
                      </a:r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１．分譲マンション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２．分譲マンション以外</a:t>
                      </a:r>
                      <a:endParaRPr kumimoji="1" lang="en-US" altLang="ja-JP" sz="9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（自社ビル、賃貸ビル等）</a:t>
                      </a:r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76940602"/>
                  </a:ext>
                </a:extLst>
              </a:tr>
              <a:tr h="23573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gridSpan="4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建物の用途</a:t>
                      </a:r>
                      <a:endParaRPr lang="ja-JP" altLang="en-US" sz="10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375135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１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住宅　２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事務所等　３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店舗　４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マンション　５</a:t>
                      </a:r>
                      <a:r>
                        <a:rPr kumimoji="1" lang="en-US" altLang="ja-JP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.</a:t>
                      </a:r>
                      <a:r>
                        <a:rPr kumimoji="1" lang="ja-JP" altLang="en-US" sz="9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その他</a:t>
                      </a:r>
                      <a:endParaRPr kumimoji="1" lang="ja-JP" altLang="en-US" sz="9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894377410"/>
                  </a:ext>
                </a:extLst>
              </a:tr>
              <a:tr h="3380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相談内容詳細</a:t>
                      </a:r>
                      <a:endParaRPr kumimoji="1" lang="en-US" altLang="ja-JP" sz="11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220217371"/>
                  </a:ext>
                </a:extLst>
              </a:tr>
              <a:tr h="262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相談建築物住所</a:t>
                      </a:r>
                      <a:endParaRPr kumimoji="1" lang="en-US" altLang="ja-JP" sz="10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919847660"/>
                  </a:ext>
                </a:extLst>
              </a:tr>
            </a:tbl>
          </a:graphicData>
        </a:graphic>
      </p:graphicFrame>
      <p:sp>
        <p:nvSpPr>
          <p:cNvPr id="30" name="テキスト ボックス 2"/>
          <p:cNvSpPr txBox="1">
            <a:spLocks noChangeArrowheads="1"/>
          </p:cNvSpPr>
          <p:nvPr/>
        </p:nvSpPr>
        <p:spPr bwMode="auto">
          <a:xfrm>
            <a:off x="2628900" y="5963182"/>
            <a:ext cx="4183219" cy="32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900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◎この様式に必要事項をご記入いただき、ＦＡＸまたはメールしてください。</a:t>
            </a:r>
            <a:endParaRPr lang="en-US" altLang="ja-JP" sz="900" kern="100" dirty="0" smtClean="0">
              <a:effectLst/>
              <a:latin typeface="游明朝" panose="02020400000000000000" pitchFamily="18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◎お申込みいただいた方には、参加票を郵送いたします。</a:t>
            </a:r>
            <a:endParaRPr 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3612" y="2223719"/>
            <a:ext cx="1386082" cy="1382210"/>
          </a:xfrm>
          <a:prstGeom prst="rect">
            <a:avLst/>
          </a:prstGeom>
        </p:spPr>
      </p:pic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5725610" y="2046798"/>
            <a:ext cx="1026474" cy="15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100" kern="100" dirty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sz="1100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会場</a:t>
            </a:r>
            <a:r>
              <a:rPr lang="ja-JP" altLang="en-US" sz="1100" kern="100" dirty="0"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地図</a:t>
            </a:r>
            <a:r>
              <a:rPr lang="ja-JP" sz="1100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2"/>
          <p:cNvSpPr txBox="1">
            <a:spLocks noChangeArrowheads="1"/>
          </p:cNvSpPr>
          <p:nvPr/>
        </p:nvSpPr>
        <p:spPr bwMode="auto">
          <a:xfrm>
            <a:off x="-45881" y="6030269"/>
            <a:ext cx="1359535" cy="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sz="1100" b="1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お申込み</a:t>
            </a:r>
            <a:r>
              <a:rPr lang="ja-JP" sz="1100" b="1" kern="100" dirty="0" smtClean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-202248" y="9578340"/>
            <a:ext cx="7322820" cy="320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お問合せ：東京都 都市整備局 市街地建築部 建築企画課 耐震化推進担当　０３－５３８８－３３３９</a:t>
            </a:r>
            <a:endParaRPr kumimoji="1" lang="ja-JP" altLang="en-US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ED1C24"/>
              </a:clrFrom>
              <a:clrTo>
                <a:srgbClr val="ED1C2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16" y="728564"/>
            <a:ext cx="942537" cy="99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6238847" y="1118758"/>
            <a:ext cx="762142" cy="3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 smtClean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東京防災公式</a:t>
            </a:r>
            <a:endParaRPr lang="en-US" altLang="ja-JP" sz="600" kern="100" dirty="0" smtClean="0">
              <a:solidFill>
                <a:schemeClr val="bg1"/>
              </a:solidFill>
              <a:effectLst/>
              <a:latin typeface="游明朝" panose="02020400000000000000" pitchFamily="18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キャラクター</a:t>
            </a:r>
            <a:endParaRPr lang="en-US" altLang="ja-JP" sz="600" kern="100" dirty="0" smtClean="0">
              <a:solidFill>
                <a:schemeClr val="bg1"/>
              </a:solidFill>
              <a:effectLst/>
              <a:latin typeface="游明朝" panose="02020400000000000000" pitchFamily="18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「防サイくん」</a:t>
            </a:r>
            <a:endParaRPr lang="ja-JP" sz="600" kern="100" dirty="0">
              <a:solidFill>
                <a:schemeClr val="bg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710</TotalTime>
  <Words>413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HGSｺﾞｼｯｸM</vt:lpstr>
      <vt:lpstr>HGS創英角ﾎﾟｯﾌﾟ体</vt:lpstr>
      <vt:lpstr>HG丸ｺﾞｼｯｸM-PRO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
</cp:lastModifiedBy>
  <cp:revision>48</cp:revision>
  <cp:lastPrinted>2020-09-02T08:57:48Z</cp:lastPrinted>
  <dcterms:created xsi:type="dcterms:W3CDTF">2020-08-25T06:40:02Z</dcterms:created>
  <dcterms:modified xsi:type="dcterms:W3CDTF">2020-09-30T01:20:31Z</dcterms:modified>
</cp:coreProperties>
</file>